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7"/>
  </p:notesMasterIdLst>
  <p:handoutMasterIdLst>
    <p:handoutMasterId r:id="rId8"/>
  </p:handoutMasterIdLst>
  <p:sldIdLst>
    <p:sldId id="340" r:id="rId2"/>
    <p:sldId id="360" r:id="rId3"/>
    <p:sldId id="401" r:id="rId4"/>
    <p:sldId id="402" r:id="rId5"/>
    <p:sldId id="403"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nkTime Presentation" id="{973E6836-0C95-1D4D-A18D-0B0E2FF49E13}">
          <p14:sldIdLst>
            <p14:sldId id="340"/>
            <p14:sldId id="360"/>
            <p14:sldId id="401"/>
            <p14:sldId id="402"/>
            <p14:sldId id="403"/>
          </p14:sldIdLst>
        </p14:section>
        <p14:section name="TBD File" id="{CD1541DF-2B6B-A045-8B07-7E4BC1FD1C5D}">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frameSlides="1"/>
  <p:clrMru>
    <a:srgbClr val="FF8AD8"/>
    <a:srgbClr val="109336"/>
    <a:srgbClr val="FF9E1D"/>
    <a:srgbClr val="D68B1C"/>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50" autoAdjust="0"/>
    <p:restoredTop sz="69649" autoAdjust="0"/>
  </p:normalViewPr>
  <p:slideViewPr>
    <p:cSldViewPr>
      <p:cViewPr>
        <p:scale>
          <a:sx n="90" d="100"/>
          <a:sy n="90" d="100"/>
        </p:scale>
        <p:origin x="920" y="144"/>
      </p:cViewPr>
      <p:guideLst>
        <p:guide orient="horz" pos="2160"/>
        <p:guide pos="2880"/>
      </p:guideLst>
    </p:cSldViewPr>
  </p:slideViewPr>
  <p:notesTextViewPr>
    <p:cViewPr>
      <p:scale>
        <a:sx n="1" d="1"/>
        <a:sy n="1" d="1"/>
      </p:scale>
      <p:origin x="0" y="0"/>
    </p:cViewPr>
  </p:notesTextViewPr>
  <p:sorterViewPr>
    <p:cViewPr>
      <p:scale>
        <a:sx n="160" d="100"/>
        <a:sy n="160" d="100"/>
      </p:scale>
      <p:origin x="0" y="920"/>
    </p:cViewPr>
  </p:sorterViewPr>
  <p:gridSpacing cx="152705" cy="152705"/>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handoutMaster" Target="handoutMasters/handoutMaster1.xml"/><Relationship Id="rId9" Type="http://schemas.openxmlformats.org/officeDocument/2006/relationships/presProps" Target="presProps.xml"/><Relationship Id="rId1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A5BC12-130A-5847-B281-8CC6A2110544}" type="datetimeFigureOut">
              <a:rPr lang="en-US" smtClean="0"/>
              <a:t>10/23/17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D499FD-C32A-994B-922F-E6DEE2EF8691}" type="slidenum">
              <a:rPr lang="en-US" smtClean="0"/>
              <a:t>‹#›</a:t>
            </a:fld>
            <a:endParaRPr lang="en-US"/>
          </a:p>
        </p:txBody>
      </p:sp>
    </p:spTree>
    <p:extLst>
      <p:ext uri="{BB962C8B-B14F-4D97-AF65-F5344CB8AC3E}">
        <p14:creationId xmlns:p14="http://schemas.microsoft.com/office/powerpoint/2010/main" val="1035403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B37027-2228-574F-A527-AEB1B47F4B83}" type="datetimeFigureOut">
              <a:rPr lang="en-US" smtClean="0"/>
              <a:t>10/23/17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7F5C32-04E8-8943-9FB5-C989B5FFAFA6}" type="slidenum">
              <a:rPr lang="en-US" smtClean="0"/>
              <a:t>‹#›</a:t>
            </a:fld>
            <a:endParaRPr lang="en-US"/>
          </a:p>
        </p:txBody>
      </p:sp>
    </p:spTree>
    <p:extLst>
      <p:ext uri="{BB962C8B-B14F-4D97-AF65-F5344CB8AC3E}">
        <p14:creationId xmlns:p14="http://schemas.microsoft.com/office/powerpoint/2010/main" val="31216154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minute</a:t>
            </a:r>
          </a:p>
          <a:p>
            <a:r>
              <a:rPr lang="en-US" dirty="0" smtClean="0"/>
              <a:t>Welcome participants</a:t>
            </a:r>
            <a:r>
              <a:rPr lang="en-US" baseline="0" dirty="0" smtClean="0"/>
              <a:t> to the meeting</a:t>
            </a:r>
          </a:p>
          <a:p>
            <a:endParaRPr lang="en-US" baseline="0" dirty="0" smtClean="0"/>
          </a:p>
          <a:p>
            <a:r>
              <a:rPr lang="en-US" baseline="0" dirty="0" smtClean="0"/>
              <a:t>PREPARATION</a:t>
            </a:r>
          </a:p>
          <a:p>
            <a:r>
              <a:rPr lang="en-US" baseline="0" dirty="0" smtClean="0"/>
              <a:t>HANDOUTS:</a:t>
            </a:r>
          </a:p>
          <a:p>
            <a:pPr marL="171450" indent="-171450">
              <a:buFont typeface="Arial" charset="0"/>
              <a:buChar char="•"/>
            </a:pPr>
            <a:r>
              <a:rPr lang="en-US" baseline="0" dirty="0" smtClean="0"/>
              <a:t>Sample progress report </a:t>
            </a:r>
          </a:p>
          <a:p>
            <a:pPr marL="171450" indent="-171450">
              <a:buFont typeface="Arial" charset="0"/>
              <a:buChar char="•"/>
            </a:pPr>
            <a:r>
              <a:rPr lang="en-US" baseline="0" dirty="0" smtClean="0"/>
              <a:t>Anchor charts- one per teacher</a:t>
            </a:r>
          </a:p>
          <a:p>
            <a:pPr marL="171450" indent="-171450">
              <a:buFont typeface="Arial" charset="0"/>
              <a:buChar char="•"/>
            </a:pPr>
            <a:r>
              <a:rPr lang="en-US" baseline="0" dirty="0" smtClean="0"/>
              <a:t>Standards charts for- for teachers at their grade level</a:t>
            </a:r>
          </a:p>
          <a:p>
            <a:pPr marL="171450" indent="-171450">
              <a:buFont typeface="Arial" charset="0"/>
              <a:buChar char="•"/>
            </a:pPr>
            <a:endParaRPr lang="en-US" baseline="0" dirty="0" smtClean="0"/>
          </a:p>
        </p:txBody>
      </p:sp>
      <p:sp>
        <p:nvSpPr>
          <p:cNvPr id="4" name="Slide Number Placeholder 3"/>
          <p:cNvSpPr>
            <a:spLocks noGrp="1"/>
          </p:cNvSpPr>
          <p:nvPr>
            <p:ph type="sldNum" sz="quarter" idx="10"/>
          </p:nvPr>
        </p:nvSpPr>
        <p:spPr/>
        <p:txBody>
          <a:bodyPr/>
          <a:lstStyle/>
          <a:p>
            <a:fld id="{9E7F5C32-04E8-8943-9FB5-C989B5FFAFA6}" type="slidenum">
              <a:rPr lang="en-US" smtClean="0"/>
              <a:t>1</a:t>
            </a:fld>
            <a:endParaRPr lang="en-US"/>
          </a:p>
        </p:txBody>
      </p:sp>
    </p:spTree>
    <p:extLst>
      <p:ext uri="{BB962C8B-B14F-4D97-AF65-F5344CB8AC3E}">
        <p14:creationId xmlns:p14="http://schemas.microsoft.com/office/powerpoint/2010/main" val="1415354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minutes</a:t>
            </a:r>
          </a:p>
          <a:p>
            <a:r>
              <a:rPr lang="en-US" dirty="0" smtClean="0"/>
              <a:t>HO: Progress</a:t>
            </a:r>
            <a:r>
              <a:rPr lang="en-US" baseline="0" dirty="0" smtClean="0"/>
              <a:t> Report:</a:t>
            </a:r>
            <a:endParaRPr lang="en-US" dirty="0" smtClean="0"/>
          </a:p>
          <a:p>
            <a:pPr marL="171450" indent="-171450">
              <a:buFont typeface="Arial" charset="0"/>
              <a:buChar char="•"/>
            </a:pPr>
            <a:r>
              <a:rPr lang="en-US" dirty="0" smtClean="0"/>
              <a:t>CA Content Standards Strands informed by ELA/ELD</a:t>
            </a:r>
            <a:r>
              <a:rPr lang="en-US" baseline="0" dirty="0" smtClean="0"/>
              <a:t> Framework Themes</a:t>
            </a:r>
          </a:p>
          <a:p>
            <a:pPr marL="628650" lvl="1" indent="-171450">
              <a:buFont typeface="Arial" charset="0"/>
              <a:buChar char="•"/>
            </a:pPr>
            <a:r>
              <a:rPr lang="en-US" baseline="0" dirty="0" smtClean="0"/>
              <a:t>On the progress report, the sections line up closely with our CA Content Standards</a:t>
            </a:r>
          </a:p>
          <a:p>
            <a:pPr marL="628650" lvl="1" indent="-171450">
              <a:buFont typeface="Arial" charset="0"/>
              <a:buChar char="•"/>
            </a:pPr>
            <a:r>
              <a:rPr lang="en-US" baseline="0" dirty="0" smtClean="0"/>
              <a:t>Some of the language of the Strands comes from the ELA/ELD Framework</a:t>
            </a:r>
          </a:p>
          <a:p>
            <a:pPr marL="1085850" lvl="2" indent="-171450">
              <a:buFont typeface="Arial" charset="0"/>
              <a:buChar char="•"/>
            </a:pPr>
            <a:r>
              <a:rPr lang="en-US" baseline="0" dirty="0" smtClean="0"/>
              <a:t>Meaning Making from Text is inside the Framework theme “Meaning Making”</a:t>
            </a:r>
          </a:p>
          <a:p>
            <a:pPr marL="1085850" lvl="2" indent="-171450">
              <a:buFont typeface="Arial" charset="0"/>
              <a:buChar char="•"/>
            </a:pPr>
            <a:r>
              <a:rPr lang="en-US" baseline="0" dirty="0" smtClean="0"/>
              <a:t>Effective Expression is one of the Framework themes</a:t>
            </a:r>
            <a:r>
              <a:rPr lang="en-US" baseline="0" smtClean="0"/>
              <a:t>. </a:t>
            </a:r>
            <a:r>
              <a:rPr lang="en-US" baseline="0" dirty="0" smtClean="0"/>
              <a:t>At </a:t>
            </a:r>
            <a:r>
              <a:rPr lang="en-US" baseline="0" dirty="0" smtClean="0"/>
              <a:t>another time, we will study this more to develop a better understanding of how the CCS align with the ELA/ELD Framework themes</a:t>
            </a:r>
          </a:p>
          <a:p>
            <a:pPr marL="171450" lvl="0" indent="-171450">
              <a:buFont typeface="Arial" charset="0"/>
              <a:buChar char="•"/>
            </a:pPr>
            <a:r>
              <a:rPr lang="en-US" baseline="0" dirty="0" smtClean="0"/>
              <a:t>Scores for Each Strand of the CA Content Standards</a:t>
            </a:r>
          </a:p>
          <a:p>
            <a:pPr marL="171450" lvl="0" indent="-171450">
              <a:buFont typeface="Arial" charset="0"/>
              <a:buChar char="•"/>
            </a:pPr>
            <a:r>
              <a:rPr lang="en-US" baseline="0" dirty="0" smtClean="0"/>
              <a:t>We will study each of these areas and the standards included</a:t>
            </a:r>
          </a:p>
          <a:p>
            <a:pPr marL="628650" lvl="1" indent="-171450">
              <a:buFont typeface="Arial" charset="0"/>
              <a:buChar char="•"/>
            </a:pPr>
            <a:r>
              <a:rPr lang="en-US" baseline="0" dirty="0" smtClean="0"/>
              <a:t>You will be giving an overall score for each strand based on the standards included in that strand</a:t>
            </a:r>
          </a:p>
          <a:p>
            <a:pPr marL="171450" lvl="0" indent="-171450">
              <a:buFont typeface="Arial" charset="0"/>
              <a:buChar char="•"/>
            </a:pPr>
            <a:r>
              <a:rPr lang="en-US" baseline="0" dirty="0" smtClean="0"/>
              <a:t>ELA Composite Score</a:t>
            </a:r>
          </a:p>
          <a:p>
            <a:pPr marL="628650" lvl="1" indent="-171450">
              <a:buFont typeface="Arial" charset="0"/>
              <a:buChar char="•"/>
            </a:pPr>
            <a:r>
              <a:rPr lang="en-US" baseline="0" dirty="0" smtClean="0"/>
              <a:t>You will use the sores from each of the 5 Strands/Areas of ELA to come up with an overall composite score for English Language Arts</a:t>
            </a:r>
          </a:p>
          <a:p>
            <a:pPr marL="628650" lvl="1" indent="-171450">
              <a:buFont typeface="Arial" charset="0"/>
              <a:buChar char="•"/>
            </a:pPr>
            <a:r>
              <a:rPr lang="en-US" baseline="0" dirty="0" smtClean="0"/>
              <a:t>This is NOT intended to be an average of the 5 scores</a:t>
            </a:r>
          </a:p>
          <a:p>
            <a:pPr marL="628650" lvl="1" indent="-171450">
              <a:buFont typeface="Arial" charset="0"/>
              <a:buChar char="•"/>
            </a:pPr>
            <a:r>
              <a:rPr lang="en-US" baseline="0" dirty="0" smtClean="0"/>
              <a:t>We will be addressing this in part 3.</a:t>
            </a:r>
          </a:p>
          <a:p>
            <a:pPr marL="628650" lvl="1" indent="-171450">
              <a:buFont typeface="Arial" charset="0"/>
              <a:buChar char="•"/>
            </a:pPr>
            <a:r>
              <a:rPr lang="en-US" baseline="0" dirty="0" smtClean="0"/>
              <a:t>Grade levels need to get together to determine which areas are weighted more heavily, and how they will develop their composite score.</a:t>
            </a:r>
          </a:p>
          <a:p>
            <a:pPr marL="628650" lvl="1" indent="-171450">
              <a:buFont typeface="Arial" charset="0"/>
              <a:buChar char="•"/>
            </a:pPr>
            <a:r>
              <a:rPr lang="en-US" baseline="0" dirty="0" smtClean="0"/>
              <a:t>NOTE THE COMPOSITE SCORE IS USED FOR RECLASSIFICATION PURPOSES</a:t>
            </a:r>
          </a:p>
        </p:txBody>
      </p:sp>
      <p:sp>
        <p:nvSpPr>
          <p:cNvPr id="4" name="Slide Number Placeholder 3"/>
          <p:cNvSpPr>
            <a:spLocks noGrp="1"/>
          </p:cNvSpPr>
          <p:nvPr>
            <p:ph type="sldNum" sz="quarter" idx="10"/>
          </p:nvPr>
        </p:nvSpPr>
        <p:spPr/>
        <p:txBody>
          <a:bodyPr/>
          <a:lstStyle/>
          <a:p>
            <a:fld id="{9E7F5C32-04E8-8943-9FB5-C989B5FFAFA6}" type="slidenum">
              <a:rPr lang="en-US" smtClean="0"/>
              <a:t>2</a:t>
            </a:fld>
            <a:endParaRPr lang="en-US"/>
          </a:p>
        </p:txBody>
      </p:sp>
    </p:spTree>
    <p:extLst>
      <p:ext uri="{BB962C8B-B14F-4D97-AF65-F5344CB8AC3E}">
        <p14:creationId xmlns:p14="http://schemas.microsoft.com/office/powerpoint/2010/main" val="149147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charset="0"/>
              <a:buNone/>
              <a:tabLst/>
              <a:defRPr/>
            </a:pPr>
            <a:r>
              <a:rPr lang="en-US" dirty="0" smtClean="0"/>
              <a:t>7 min</a:t>
            </a:r>
          </a:p>
          <a:p>
            <a:pPr marL="171450" marR="0" lvl="0" indent="-171450" algn="l" defTabSz="457200" rtl="0" eaLnBrk="1" fontAlgn="auto" latinLnBrk="0" hangingPunct="1">
              <a:lnSpc>
                <a:spcPct val="100000"/>
              </a:lnSpc>
              <a:spcBef>
                <a:spcPts val="0"/>
              </a:spcBef>
              <a:spcAft>
                <a:spcPts val="0"/>
              </a:spcAft>
              <a:buClrTx/>
              <a:buSzTx/>
              <a:buFont typeface="Arial" charset="0"/>
              <a:buNone/>
              <a:tabLst/>
              <a:defRPr/>
            </a:pPr>
            <a:r>
              <a:rPr lang="en-US" dirty="0" smtClean="0"/>
              <a:t>HO: Anchor Standards Chart</a:t>
            </a:r>
          </a:p>
          <a:p>
            <a:pPr marL="171450" marR="0" lvl="0" indent="-171450" algn="l" defTabSz="457200" rtl="0" eaLnBrk="1" fontAlgn="auto" latinLnBrk="0" hangingPunct="1">
              <a:lnSpc>
                <a:spcPct val="100000"/>
              </a:lnSpc>
              <a:spcBef>
                <a:spcPts val="0"/>
              </a:spcBef>
              <a:spcAft>
                <a:spcPts val="0"/>
              </a:spcAft>
              <a:buClrTx/>
              <a:buSzTx/>
              <a:buFont typeface="Arial" charset="0"/>
              <a:buChar char="•"/>
              <a:tabLst/>
              <a:defRPr/>
            </a:pPr>
            <a:r>
              <a:rPr lang="en-US" dirty="0" smtClean="0"/>
              <a:t>At the top you will see the ELA section of the</a:t>
            </a:r>
            <a:r>
              <a:rPr lang="en-US" baseline="0" dirty="0" smtClean="0"/>
              <a:t> progress report</a:t>
            </a:r>
          </a:p>
          <a:p>
            <a:pPr marL="171450" marR="0" lvl="0"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The purpose of this slide is to draw connections from the new progress report to the CCR Anchor Standards.</a:t>
            </a:r>
          </a:p>
          <a:p>
            <a:pPr marL="171450" marR="0" lvl="0"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You will note that the progress report language is above the anchor standard</a:t>
            </a:r>
          </a:p>
          <a:p>
            <a:pPr marL="171450" marR="0" lvl="0"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Click: Foundational skills: pink. </a:t>
            </a:r>
          </a:p>
          <a:p>
            <a:pPr marL="628650" marR="0" lvl="1"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This is the same in the Anchor Standards and in the Framework theme</a:t>
            </a:r>
          </a:p>
          <a:p>
            <a:pPr marL="628650" marR="0" lvl="1"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F – Is the standard</a:t>
            </a:r>
          </a:p>
          <a:p>
            <a:pPr marL="171450" marR="0" lvl="0"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Click: Making Meaning from Text: blue. </a:t>
            </a:r>
          </a:p>
          <a:p>
            <a:pPr marL="628650" marR="0" lvl="1"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Note: the name of the theme is Meaning Making, but the progress report say Meaning Making from Text which is a subsection of Meaning Making in the framework.</a:t>
            </a:r>
          </a:p>
          <a:p>
            <a:pPr marL="628650" marR="0" lvl="1" indent="-171450" algn="l" defTabSz="457200" rtl="0" eaLnBrk="1" fontAlgn="auto" latinLnBrk="0" hangingPunct="1">
              <a:lnSpc>
                <a:spcPct val="100000"/>
              </a:lnSpc>
              <a:spcBef>
                <a:spcPts val="0"/>
              </a:spcBef>
              <a:spcAft>
                <a:spcPts val="0"/>
              </a:spcAft>
              <a:buClrTx/>
              <a:buSzTx/>
              <a:buFont typeface="Arial" charset="0"/>
              <a:buChar char="•"/>
              <a:tabLst/>
              <a:defRPr/>
            </a:pPr>
            <a:r>
              <a:rPr lang="en-US" b="1" baseline="0" dirty="0" smtClean="0"/>
              <a:t>RI and RL </a:t>
            </a:r>
            <a:r>
              <a:rPr lang="en-US" b="0" baseline="0" dirty="0" smtClean="0"/>
              <a:t>are the standards</a:t>
            </a:r>
            <a:endParaRPr lang="en-US" b="1" baseline="0" dirty="0" smtClean="0"/>
          </a:p>
          <a:p>
            <a:pPr marL="171450" marR="0" lvl="0"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Click: Language Conventions &amp; Effective Use of Vocabulary: </a:t>
            </a:r>
          </a:p>
          <a:p>
            <a:pPr marL="628650" marR="0" lvl="1"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These are not part of the Framework themes, and closely match our standards in the Language section</a:t>
            </a:r>
          </a:p>
          <a:p>
            <a:pPr marL="628650" marR="0" lvl="1" indent="-171450" algn="l" defTabSz="457200" rtl="0" eaLnBrk="1" fontAlgn="auto" latinLnBrk="0" hangingPunct="1">
              <a:lnSpc>
                <a:spcPct val="100000"/>
              </a:lnSpc>
              <a:spcBef>
                <a:spcPts val="0"/>
              </a:spcBef>
              <a:spcAft>
                <a:spcPts val="0"/>
              </a:spcAft>
              <a:buClrTx/>
              <a:buSzTx/>
              <a:buFont typeface="Arial" charset="0"/>
              <a:buChar char="•"/>
              <a:tabLst/>
              <a:defRPr/>
            </a:pPr>
            <a:r>
              <a:rPr lang="en-US" b="1" baseline="0" dirty="0" smtClean="0"/>
              <a:t>L </a:t>
            </a:r>
            <a:r>
              <a:rPr lang="en-US" b="0" baseline="0" dirty="0" smtClean="0"/>
              <a:t>is the standard</a:t>
            </a:r>
            <a:endParaRPr lang="en-US" b="1" baseline="0" dirty="0" smtClean="0"/>
          </a:p>
          <a:p>
            <a:pPr marL="171450" marR="0" lvl="0"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Click: Effective Expression Through Writing: </a:t>
            </a:r>
          </a:p>
          <a:p>
            <a:pPr marL="628650" marR="0" lvl="1"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“Effective Expression” is language from the framework, and this closely matches the CCS Writing standards</a:t>
            </a:r>
          </a:p>
          <a:p>
            <a:pPr marL="628650" marR="0" lvl="1" indent="-171450" algn="l" defTabSz="457200" rtl="0" eaLnBrk="1" fontAlgn="auto" latinLnBrk="0" hangingPunct="1">
              <a:lnSpc>
                <a:spcPct val="100000"/>
              </a:lnSpc>
              <a:spcBef>
                <a:spcPts val="0"/>
              </a:spcBef>
              <a:spcAft>
                <a:spcPts val="0"/>
              </a:spcAft>
              <a:buClrTx/>
              <a:buSzTx/>
              <a:buFont typeface="Arial" charset="0"/>
              <a:buChar char="•"/>
              <a:tabLst/>
              <a:defRPr/>
            </a:pPr>
            <a:r>
              <a:rPr lang="en-US" b="1" baseline="0" dirty="0" smtClean="0"/>
              <a:t>W </a:t>
            </a:r>
            <a:r>
              <a:rPr lang="en-US" b="0" baseline="0" dirty="0" smtClean="0"/>
              <a:t>is the standard</a:t>
            </a:r>
            <a:endParaRPr lang="en-US" b="1" baseline="0" dirty="0" smtClean="0"/>
          </a:p>
          <a:p>
            <a:pPr marL="171450" marR="0" lvl="0"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Click: Effective Expression Through Speaking &amp; Listening: </a:t>
            </a:r>
          </a:p>
          <a:p>
            <a:pPr marL="628650" marR="0" lvl="1"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“Effective Expression” is language from the framework, and this closely matches the CCS Listening and Speaking standards</a:t>
            </a:r>
          </a:p>
          <a:p>
            <a:pPr marL="628650" marR="0" lvl="1" indent="-171450" algn="l" defTabSz="457200" rtl="0" eaLnBrk="1" fontAlgn="auto" latinLnBrk="0" hangingPunct="1">
              <a:lnSpc>
                <a:spcPct val="100000"/>
              </a:lnSpc>
              <a:spcBef>
                <a:spcPts val="0"/>
              </a:spcBef>
              <a:spcAft>
                <a:spcPts val="0"/>
              </a:spcAft>
              <a:buClrTx/>
              <a:buSzTx/>
              <a:buFont typeface="Arial" charset="0"/>
              <a:buChar char="•"/>
              <a:tabLst/>
              <a:defRPr/>
            </a:pPr>
            <a:r>
              <a:rPr lang="en-US" b="1" baseline="0" dirty="0" smtClean="0"/>
              <a:t>SL </a:t>
            </a:r>
            <a:r>
              <a:rPr lang="en-US" b="0" baseline="0" dirty="0" smtClean="0"/>
              <a:t>is the standard</a:t>
            </a:r>
            <a:endParaRPr lang="en-US" b="1" baseline="0" dirty="0" smtClean="0"/>
          </a:p>
          <a:p>
            <a:pPr marL="171450" marR="0" lvl="0"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Click: on the digital version of this document, there are links to the grade level standards</a:t>
            </a:r>
          </a:p>
          <a:p>
            <a:pPr marL="171450" marR="0" lvl="0"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Click: and links to suggestions for portfolio artifacts to save as supporting evidence for progress report grades</a:t>
            </a:r>
          </a:p>
          <a:p>
            <a:pPr marL="171450" marR="0" lvl="0"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GIVE PARTICIPANTS A FEW MINTUES to turn and talk to a partner so that they can draw connections to the progress report and anchor standards</a:t>
            </a:r>
          </a:p>
        </p:txBody>
      </p:sp>
      <p:sp>
        <p:nvSpPr>
          <p:cNvPr id="4" name="Slide Number Placeholder 3"/>
          <p:cNvSpPr>
            <a:spLocks noGrp="1"/>
          </p:cNvSpPr>
          <p:nvPr>
            <p:ph type="sldNum" sz="quarter" idx="10"/>
          </p:nvPr>
        </p:nvSpPr>
        <p:spPr/>
        <p:txBody>
          <a:bodyPr/>
          <a:lstStyle/>
          <a:p>
            <a:fld id="{9E7F5C32-04E8-8943-9FB5-C989B5FFAFA6}" type="slidenum">
              <a:rPr lang="en-US" smtClean="0"/>
              <a:t>3</a:t>
            </a:fld>
            <a:endParaRPr lang="en-US"/>
          </a:p>
        </p:txBody>
      </p:sp>
    </p:spTree>
    <p:extLst>
      <p:ext uri="{BB962C8B-B14F-4D97-AF65-F5344CB8AC3E}">
        <p14:creationId xmlns:p14="http://schemas.microsoft.com/office/powerpoint/2010/main" val="1318102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 minutes</a:t>
            </a:r>
          </a:p>
          <a:p>
            <a:pPr marL="171450" indent="-171450">
              <a:buFont typeface="Arial" charset="0"/>
              <a:buChar char="•"/>
            </a:pPr>
            <a:r>
              <a:rPr lang="en-US" dirty="0" smtClean="0"/>
              <a:t>Explain</a:t>
            </a:r>
            <a:r>
              <a:rPr lang="en-US" baseline="0" dirty="0" smtClean="0"/>
              <a:t> to Participants that now we are going to connect the progress report and anchor standards to their individual grade level standards.</a:t>
            </a:r>
          </a:p>
          <a:p>
            <a:pPr marL="171450" indent="-171450">
              <a:buFont typeface="Arial" charset="0"/>
              <a:buChar char="•"/>
            </a:pPr>
            <a:r>
              <a:rPr lang="en-US" baseline="0" dirty="0" smtClean="0"/>
              <a:t>Hand out grade level standards</a:t>
            </a:r>
            <a:endParaRPr lang="en-US" dirty="0" smtClean="0"/>
          </a:p>
          <a:p>
            <a:pPr marL="171450" indent="-171450">
              <a:buFont typeface="Arial" charset="0"/>
              <a:buChar char="•"/>
            </a:pPr>
            <a:r>
              <a:rPr lang="en-US" dirty="0" smtClean="0"/>
              <a:t>Click:</a:t>
            </a:r>
            <a:r>
              <a:rPr lang="en-US" baseline="0" dirty="0" smtClean="0"/>
              <a:t> Note that this these are the anchor standards</a:t>
            </a:r>
          </a:p>
          <a:p>
            <a:pPr marL="171450" indent="-171450">
              <a:buFont typeface="Arial" charset="0"/>
              <a:buChar char="•"/>
            </a:pPr>
            <a:r>
              <a:rPr lang="en-US" baseline="0" dirty="0" smtClean="0"/>
              <a:t>Click: Blue arrow. If you click on the digital version of this document, these are hyperlinked to the grade level standards that you can download and print</a:t>
            </a:r>
          </a:p>
          <a:p>
            <a:pPr marL="171450" indent="-171450">
              <a:buFont typeface="Arial" charset="0"/>
              <a:buChar char="•"/>
            </a:pPr>
            <a:r>
              <a:rPr lang="en-US" baseline="0" dirty="0" smtClean="0"/>
              <a:t>Click: Third grade Reading Anchor Standards come up- The RI and RL reading standards are the ones we look to for grading Making Meaning from Text.</a:t>
            </a:r>
          </a:p>
          <a:p>
            <a:pPr marL="171450" indent="-171450">
              <a:buFont typeface="Arial" charset="0"/>
              <a:buChar char="•"/>
            </a:pPr>
            <a:r>
              <a:rPr lang="en-US" baseline="0" dirty="0" smtClean="0"/>
              <a:t>Click: Third grade Writing Standards come up. The W – writing standards are the ones we look to for grading Effective Expression through Writing</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Click: Third Grade Listening and Speaking standards come up. The LS – Listening and Speaking standards are the ones we look to for Effective Expression Through Speaking and Listening</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Click: Third Grade Language standards come up. The L or Language standards are the ones we look to for “Language Conventions, Effective Use of </a:t>
            </a:r>
            <a:r>
              <a:rPr lang="en-US" baseline="0" dirty="0" err="1" smtClean="0"/>
              <a:t>Vocbulary</a:t>
            </a:r>
            <a:r>
              <a:rPr lang="en-US" baseline="0" dirty="0" smtClean="0"/>
              <a:t>”</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dirty="0" smtClean="0"/>
              <a:t>Explain that these are the categories/</a:t>
            </a:r>
            <a:r>
              <a:rPr lang="en-US" baseline="0" dirty="0" smtClean="0"/>
              <a:t> progress report sections, and associated standards that they will use for grading</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Hand out grade level standards</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Give participants a few minutes to compare anchor standards with their grade level standards</a:t>
            </a:r>
          </a:p>
          <a:p>
            <a:pPr marL="628650" marR="0" lvl="1" indent="-171450" algn="l" defTabSz="457200" rtl="0" eaLnBrk="1" fontAlgn="auto" latinLnBrk="0" hangingPunct="1">
              <a:lnSpc>
                <a:spcPct val="100000"/>
              </a:lnSpc>
              <a:spcBef>
                <a:spcPts val="0"/>
              </a:spcBef>
              <a:spcAft>
                <a:spcPts val="0"/>
              </a:spcAft>
              <a:buClrTx/>
              <a:buSzTx/>
              <a:buFont typeface="Arial" charset="0"/>
              <a:buChar char="•"/>
              <a:tabLst/>
              <a:defRPr/>
            </a:pPr>
            <a:endParaRPr lang="en-US" baseline="0" dirty="0" smtClean="0"/>
          </a:p>
          <a:p>
            <a:pPr marL="628650" marR="0" lvl="1" indent="-171450" algn="l" defTabSz="457200" rtl="0" eaLnBrk="1" fontAlgn="auto" latinLnBrk="0" hangingPunct="1">
              <a:lnSpc>
                <a:spcPct val="100000"/>
              </a:lnSpc>
              <a:spcBef>
                <a:spcPts val="0"/>
              </a:spcBef>
              <a:spcAft>
                <a:spcPts val="0"/>
              </a:spcAft>
              <a:buClrTx/>
              <a:buSzTx/>
              <a:buFont typeface="Arial" charset="0"/>
              <a:buChar char="•"/>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endParaRPr lang="en-US" dirty="0" smtClean="0"/>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9E7F5C32-04E8-8943-9FB5-C989B5FFAFA6}" type="slidenum">
              <a:rPr lang="en-US" smtClean="0"/>
              <a:t>4</a:t>
            </a:fld>
            <a:endParaRPr lang="en-US"/>
          </a:p>
        </p:txBody>
      </p:sp>
    </p:spTree>
    <p:extLst>
      <p:ext uri="{BB962C8B-B14F-4D97-AF65-F5344CB8AC3E}">
        <p14:creationId xmlns:p14="http://schemas.microsoft.com/office/powerpoint/2010/main" val="1160398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30 minutes</a:t>
            </a:r>
          </a:p>
          <a:p>
            <a:pPr marL="171450" indent="-171450">
              <a:buFont typeface="Arial" charset="0"/>
              <a:buChar char="•"/>
            </a:pPr>
            <a:r>
              <a:rPr lang="en-US" dirty="0" smtClean="0"/>
              <a:t>Have teachers</a:t>
            </a:r>
            <a:r>
              <a:rPr lang="en-US" baseline="0" dirty="0" smtClean="0"/>
              <a:t> sit in grade level groups</a:t>
            </a:r>
          </a:p>
          <a:p>
            <a:pPr marL="171450" indent="-171450">
              <a:buFont typeface="Arial" charset="0"/>
              <a:buChar char="•"/>
            </a:pPr>
            <a:r>
              <a:rPr lang="en-US" baseline="0" dirty="0" smtClean="0"/>
              <a:t>Have teachers begin by review the Reading Standards for Literature and Informational Text and discuss:</a:t>
            </a:r>
          </a:p>
          <a:p>
            <a:pPr marL="628650" lvl="1" indent="-171450">
              <a:buFont typeface="Arial" charset="0"/>
              <a:buChar char="•"/>
            </a:pPr>
            <a:r>
              <a:rPr lang="en-US" baseline="0" dirty="0" smtClean="0"/>
              <a:t>What CA content standards have you identified as focus standards for your grade level?</a:t>
            </a:r>
          </a:p>
          <a:p>
            <a:pPr marL="628650" lvl="1" indent="-171450">
              <a:buFont typeface="Arial" charset="0"/>
              <a:buChar char="•"/>
            </a:pPr>
            <a:r>
              <a:rPr lang="en-US" baseline="0" dirty="0" smtClean="0"/>
              <a:t>What standards have you taught thus far this year?</a:t>
            </a:r>
          </a:p>
          <a:p>
            <a:pPr marL="628650" lvl="1" indent="-171450">
              <a:buFont typeface="Arial" charset="0"/>
              <a:buChar char="•"/>
            </a:pPr>
            <a:r>
              <a:rPr lang="en-US" baseline="0" dirty="0" smtClean="0"/>
              <a:t>Have them come to agreement on the standards for Meaning Making from Text, RL and RI, that are the focus standards that they have taught during this grading period that will be the foundation of their assigning a “Meaning Making” grade</a:t>
            </a:r>
          </a:p>
          <a:p>
            <a:pPr marL="171450" lvl="0" indent="-171450">
              <a:buFont typeface="Arial" charset="0"/>
              <a:buChar char="•"/>
            </a:pPr>
            <a:r>
              <a:rPr lang="en-US" baseline="0" smtClean="0"/>
              <a:t>Repeat process </a:t>
            </a:r>
            <a:r>
              <a:rPr lang="en-US" baseline="0" dirty="0" smtClean="0"/>
              <a:t>with </a:t>
            </a:r>
          </a:p>
          <a:p>
            <a:pPr marL="628650" lvl="1" indent="-171450">
              <a:buFont typeface="Arial" charset="0"/>
              <a:buChar char="•"/>
            </a:pPr>
            <a:r>
              <a:rPr lang="en-US" baseline="0" dirty="0" smtClean="0"/>
              <a:t>Writing</a:t>
            </a:r>
          </a:p>
          <a:p>
            <a:pPr marL="628650" lvl="1" indent="-171450">
              <a:buFont typeface="Arial" charset="0"/>
              <a:buChar char="•"/>
            </a:pPr>
            <a:r>
              <a:rPr lang="en-US" baseline="0" dirty="0" smtClean="0"/>
              <a:t>Listening and Speaking</a:t>
            </a:r>
          </a:p>
          <a:p>
            <a:pPr marL="628650" lvl="1" indent="-171450">
              <a:buFont typeface="Arial" charset="0"/>
              <a:buChar char="•"/>
            </a:pPr>
            <a:r>
              <a:rPr lang="en-US" baseline="0" dirty="0" smtClean="0"/>
              <a:t>Foundational Skills</a:t>
            </a:r>
          </a:p>
          <a:p>
            <a:pPr marL="628650" lvl="1" indent="-171450">
              <a:buFont typeface="Arial" charset="0"/>
              <a:buChar char="•"/>
            </a:pPr>
            <a:r>
              <a:rPr lang="en-US" baseline="0" dirty="0" smtClean="0"/>
              <a:t>Language</a:t>
            </a:r>
          </a:p>
          <a:p>
            <a:pPr marL="628650" lvl="1" indent="-171450">
              <a:buFont typeface="Arial" charset="0"/>
              <a:buChar char="•"/>
            </a:pPr>
            <a:endParaRPr lang="en-US" baseline="0" dirty="0" smtClean="0"/>
          </a:p>
        </p:txBody>
      </p:sp>
      <p:sp>
        <p:nvSpPr>
          <p:cNvPr id="4" name="Slide Number Placeholder 3"/>
          <p:cNvSpPr>
            <a:spLocks noGrp="1"/>
          </p:cNvSpPr>
          <p:nvPr>
            <p:ph type="sldNum" sz="quarter" idx="10"/>
          </p:nvPr>
        </p:nvSpPr>
        <p:spPr/>
        <p:txBody>
          <a:bodyPr/>
          <a:lstStyle/>
          <a:p>
            <a:fld id="{9E7F5C32-04E8-8943-9FB5-C989B5FFAFA6}" type="slidenum">
              <a:rPr lang="en-US" smtClean="0"/>
              <a:t>5</a:t>
            </a:fld>
            <a:endParaRPr lang="en-US"/>
          </a:p>
        </p:txBody>
      </p:sp>
    </p:spTree>
    <p:extLst>
      <p:ext uri="{BB962C8B-B14F-4D97-AF65-F5344CB8AC3E}">
        <p14:creationId xmlns:p14="http://schemas.microsoft.com/office/powerpoint/2010/main" val="667650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10/23/17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31948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10/23/17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591320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10/23/17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01718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10/23/17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56730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017737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10/23/17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487104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074F12-AA26-4AC8-9962-C36BB8F32554}" type="datetimeFigureOut">
              <a:rPr lang="en-US" smtClean="0"/>
              <a:pPr/>
              <a:t>10/23/17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315362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10/23/17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633092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10/23/17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21735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345669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6503724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10/23/17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pic>
        <p:nvPicPr>
          <p:cNvPr id="8" name="Picture 6" descr="LAUSD Logo - Division of Instruction.png"/>
          <p:cNvPicPr>
            <a:picLocks noChangeAspect="1"/>
          </p:cNvPicPr>
          <p:nvPr userDrawn="1"/>
        </p:nvPicPr>
        <p:blipFill>
          <a:blip r:embed="rId13">
            <a:alphaModFix amt="32000"/>
            <a:extLst>
              <a:ext uri="{28A0092B-C50C-407E-A947-70E740481C1C}">
                <a14:useLocalDpi xmlns:a14="http://schemas.microsoft.com/office/drawing/2010/main" val="0"/>
              </a:ext>
            </a:extLst>
          </a:blip>
          <a:srcRect/>
          <a:stretch>
            <a:fillRect/>
          </a:stretch>
        </p:blipFill>
        <p:spPr bwMode="auto">
          <a:xfrm>
            <a:off x="7477125" y="5365750"/>
            <a:ext cx="1400175" cy="149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143003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5.tiff"/><Relationship Id="rId5" Type="http://schemas.openxmlformats.org/officeDocument/2006/relationships/image" Target="../media/image6.tiff"/><Relationship Id="rId6" Type="http://schemas.openxmlformats.org/officeDocument/2006/relationships/image" Target="../media/image7.tiff"/><Relationship Id="rId7" Type="http://schemas.openxmlformats.org/officeDocument/2006/relationships/image" Target="../media/image8.tif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4" Type="http://schemas.openxmlformats.org/officeDocument/2006/relationships/image" Target="../media/image5.tif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3555" y="1138425"/>
            <a:ext cx="8847739" cy="366492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smtClean="0"/>
          </a:p>
          <a:p>
            <a:r>
              <a:rPr lang="en-US" sz="3000" b="1" i="1" dirty="0" smtClean="0"/>
              <a:t>New</a:t>
            </a:r>
            <a:r>
              <a:rPr lang="en-US" sz="3000" b="1" dirty="0" smtClean="0"/>
              <a:t> Elementary Progress Report</a:t>
            </a:r>
          </a:p>
          <a:p>
            <a:r>
              <a:rPr lang="en-US" sz="4300" b="1" dirty="0" smtClean="0"/>
              <a:t>Grading Support </a:t>
            </a:r>
          </a:p>
          <a:p>
            <a:endParaRPr lang="en-US" sz="4000" b="1" dirty="0"/>
          </a:p>
          <a:p>
            <a:r>
              <a:rPr lang="en-US" sz="2800" b="1" i="1" dirty="0" smtClean="0"/>
              <a:t>PART I: New Progress Report: Connecting </a:t>
            </a:r>
          </a:p>
          <a:p>
            <a:r>
              <a:rPr lang="en-US" sz="2800" b="1" i="1" dirty="0" smtClean="0"/>
              <a:t>to </a:t>
            </a:r>
            <a:r>
              <a:rPr lang="en-US" sz="2800" b="1" i="1" dirty="0"/>
              <a:t>the ELA CA Content Standards</a:t>
            </a:r>
          </a:p>
          <a:p>
            <a:r>
              <a:rPr lang="en-US" sz="2800" b="1" dirty="0" smtClean="0"/>
              <a:t> </a:t>
            </a:r>
          </a:p>
          <a:p>
            <a:r>
              <a:rPr lang="en-US" sz="3500" b="1" i="1" u="sng" dirty="0" smtClean="0">
                <a:solidFill>
                  <a:schemeClr val="accent6"/>
                </a:solidFill>
              </a:rPr>
              <a:t/>
            </a:r>
            <a:br>
              <a:rPr lang="en-US" sz="3500" b="1" i="1" u="sng" dirty="0" smtClean="0">
                <a:solidFill>
                  <a:schemeClr val="accent6"/>
                </a:solidFill>
              </a:rPr>
            </a:br>
            <a:endParaRPr lang="en-US" sz="2800" i="1" dirty="0"/>
          </a:p>
        </p:txBody>
      </p:sp>
      <p:sp>
        <p:nvSpPr>
          <p:cNvPr id="5" name="Subtitle 2"/>
          <p:cNvSpPr txBox="1">
            <a:spLocks/>
          </p:cNvSpPr>
          <p:nvPr/>
        </p:nvSpPr>
        <p:spPr>
          <a:xfrm>
            <a:off x="1517900" y="4650640"/>
            <a:ext cx="6400800" cy="137434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smtClean="0"/>
              <a:t>Los Angeles Unified School District</a:t>
            </a:r>
            <a:br>
              <a:rPr lang="en-US" sz="2000" dirty="0" smtClean="0"/>
            </a:br>
            <a:r>
              <a:rPr lang="en-US" sz="2000" dirty="0" smtClean="0"/>
              <a:t>Division of Instruction</a:t>
            </a:r>
            <a:endParaRPr lang="en-US" sz="2000" dirty="0"/>
          </a:p>
        </p:txBody>
      </p:sp>
    </p:spTree>
    <p:extLst>
      <p:ext uri="{BB962C8B-B14F-4D97-AF65-F5344CB8AC3E}">
        <p14:creationId xmlns:p14="http://schemas.microsoft.com/office/powerpoint/2010/main" val="927338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4307" b="1623"/>
          <a:stretch/>
        </p:blipFill>
        <p:spPr>
          <a:xfrm>
            <a:off x="0" y="2460827"/>
            <a:ext cx="9000445" cy="2200005"/>
          </a:xfrm>
          <a:prstGeom prst="rect">
            <a:avLst/>
          </a:prstGeom>
        </p:spPr>
      </p:pic>
      <p:sp>
        <p:nvSpPr>
          <p:cNvPr id="7" name="Oval Callout 6"/>
          <p:cNvSpPr>
            <a:spLocks noChangeArrowheads="1"/>
          </p:cNvSpPr>
          <p:nvPr/>
        </p:nvSpPr>
        <p:spPr bwMode="auto">
          <a:xfrm>
            <a:off x="2739540" y="833015"/>
            <a:ext cx="4509658" cy="2149780"/>
          </a:xfrm>
          <a:prstGeom prst="wedgeEllipseCallout">
            <a:avLst>
              <a:gd name="adj1" fmla="val -41907"/>
              <a:gd name="adj2" fmla="val 65401"/>
            </a:avLst>
          </a:prstGeom>
          <a:solidFill>
            <a:srgbClr val="F6DDD8"/>
          </a:solidFill>
          <a:ln w="26425">
            <a:solidFill>
              <a:srgbClr val="6B766F"/>
            </a:solidFill>
            <a:miter lim="800000"/>
            <a:headEnd/>
            <a:tailEnd/>
          </a:ln>
          <a:effectLst>
            <a:outerShdw blurRad="50800" dist="38100" algn="l" rotWithShape="0">
              <a:srgbClr val="000000">
                <a:alpha val="39999"/>
              </a:srgbClr>
            </a:outerShdw>
          </a:effectLst>
        </p:spPr>
        <p:txBody>
          <a:bodyPr anchor="ctr"/>
          <a:lstStyle/>
          <a:p>
            <a:pPr algn="ctr"/>
            <a:r>
              <a:rPr lang="en-US" b="1" dirty="0" smtClean="0">
                <a:solidFill>
                  <a:srgbClr val="6E2619"/>
                </a:solidFill>
              </a:rPr>
              <a:t>CA Content Standards Strands </a:t>
            </a:r>
          </a:p>
          <a:p>
            <a:pPr algn="ctr"/>
            <a:r>
              <a:rPr lang="en-US" b="1" dirty="0" smtClean="0">
                <a:solidFill>
                  <a:srgbClr val="6E2619"/>
                </a:solidFill>
              </a:rPr>
              <a:t>informed by </a:t>
            </a:r>
          </a:p>
          <a:p>
            <a:pPr algn="ctr"/>
            <a:r>
              <a:rPr lang="en-US" b="1" dirty="0" smtClean="0">
                <a:solidFill>
                  <a:srgbClr val="6E2619"/>
                </a:solidFill>
              </a:rPr>
              <a:t>ELA/ELD Framework Themes</a:t>
            </a:r>
            <a:endParaRPr lang="en-US" b="1" dirty="0">
              <a:solidFill>
                <a:srgbClr val="6E2619"/>
              </a:solidFill>
            </a:endParaRPr>
          </a:p>
        </p:txBody>
      </p:sp>
      <p:sp>
        <p:nvSpPr>
          <p:cNvPr id="8" name="Oval Callout 7"/>
          <p:cNvSpPr>
            <a:spLocks noChangeArrowheads="1"/>
          </p:cNvSpPr>
          <p:nvPr/>
        </p:nvSpPr>
        <p:spPr bwMode="auto">
          <a:xfrm>
            <a:off x="7015280" y="1291130"/>
            <a:ext cx="2128720" cy="1679755"/>
          </a:xfrm>
          <a:prstGeom prst="wedgeEllipseCallout">
            <a:avLst>
              <a:gd name="adj1" fmla="val -3370"/>
              <a:gd name="adj2" fmla="val 62292"/>
            </a:avLst>
          </a:prstGeom>
          <a:solidFill>
            <a:srgbClr val="F6DDD8"/>
          </a:solidFill>
          <a:ln w="26425">
            <a:solidFill>
              <a:srgbClr val="6B766F"/>
            </a:solidFill>
            <a:miter lim="800000"/>
            <a:headEnd/>
            <a:tailEnd/>
          </a:ln>
          <a:effectLst>
            <a:outerShdw blurRad="50800" dist="38100" algn="l" rotWithShape="0">
              <a:srgbClr val="000000">
                <a:alpha val="39999"/>
              </a:srgbClr>
            </a:outerShdw>
          </a:effectLst>
        </p:spPr>
        <p:txBody>
          <a:bodyPr anchor="ctr"/>
          <a:lstStyle/>
          <a:p>
            <a:pPr algn="ctr"/>
            <a:r>
              <a:rPr lang="en-US" b="1" dirty="0" smtClean="0">
                <a:solidFill>
                  <a:srgbClr val="6E2619"/>
                </a:solidFill>
              </a:rPr>
              <a:t>Scores for each Strand of CA Content Standards </a:t>
            </a:r>
            <a:endParaRPr lang="en-US" b="1" dirty="0">
              <a:solidFill>
                <a:srgbClr val="6E2619"/>
              </a:solidFill>
            </a:endParaRPr>
          </a:p>
        </p:txBody>
      </p:sp>
      <p:sp>
        <p:nvSpPr>
          <p:cNvPr id="9" name="Oval Callout 8"/>
          <p:cNvSpPr>
            <a:spLocks noChangeArrowheads="1"/>
          </p:cNvSpPr>
          <p:nvPr/>
        </p:nvSpPr>
        <p:spPr bwMode="auto">
          <a:xfrm>
            <a:off x="0" y="1596540"/>
            <a:ext cx="2281425" cy="1672916"/>
          </a:xfrm>
          <a:prstGeom prst="wedgeEllipseCallout">
            <a:avLst>
              <a:gd name="adj1" fmla="val -3370"/>
              <a:gd name="adj2" fmla="val 62292"/>
            </a:avLst>
          </a:prstGeom>
          <a:solidFill>
            <a:srgbClr val="F6DDD8"/>
          </a:solidFill>
          <a:ln w="26425">
            <a:solidFill>
              <a:srgbClr val="6B766F"/>
            </a:solidFill>
            <a:miter lim="800000"/>
            <a:headEnd/>
            <a:tailEnd/>
          </a:ln>
          <a:effectLst>
            <a:outerShdw blurRad="50800" dist="38100" algn="l" rotWithShape="0">
              <a:srgbClr val="000000">
                <a:alpha val="39999"/>
              </a:srgbClr>
            </a:outerShdw>
          </a:effectLst>
        </p:spPr>
        <p:txBody>
          <a:bodyPr anchor="ctr"/>
          <a:lstStyle/>
          <a:p>
            <a:pPr algn="ctr"/>
            <a:r>
              <a:rPr lang="en-US" b="1" dirty="0" smtClean="0">
                <a:solidFill>
                  <a:srgbClr val="6E2619"/>
                </a:solidFill>
              </a:rPr>
              <a:t>ELA Composite Score</a:t>
            </a:r>
          </a:p>
          <a:p>
            <a:pPr algn="ctr"/>
            <a:r>
              <a:rPr lang="en-US" b="1" dirty="0" smtClean="0">
                <a:solidFill>
                  <a:srgbClr val="6E2619"/>
                </a:solidFill>
              </a:rPr>
              <a:t> </a:t>
            </a:r>
            <a:endParaRPr lang="en-US" b="1" dirty="0">
              <a:solidFill>
                <a:srgbClr val="6E2619"/>
              </a:solidFill>
            </a:endParaRPr>
          </a:p>
        </p:txBody>
      </p:sp>
      <p:sp>
        <p:nvSpPr>
          <p:cNvPr id="10" name="Title 1"/>
          <p:cNvSpPr txBox="1">
            <a:spLocks/>
          </p:cNvSpPr>
          <p:nvPr/>
        </p:nvSpPr>
        <p:spPr>
          <a:xfrm>
            <a:off x="-233633" y="144678"/>
            <a:ext cx="9611265" cy="73650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t>New Progress Report ELA</a:t>
            </a:r>
            <a:endParaRPr lang="en-US" sz="3600" b="1" dirty="0"/>
          </a:p>
        </p:txBody>
      </p:sp>
    </p:spTree>
    <p:extLst>
      <p:ext uri="{BB962C8B-B14F-4D97-AF65-F5344CB8AC3E}">
        <p14:creationId xmlns:p14="http://schemas.microsoft.com/office/powerpoint/2010/main" val="176800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1500"/>
                                        <p:tgtEl>
                                          <p:spTgt spid="7"/>
                                        </p:tgtEl>
                                      </p:cBhvr>
                                    </p:animEffect>
                                    <p:set>
                                      <p:cBhvr>
                                        <p:cTn id="12" dur="1" fill="hold">
                                          <p:stCondLst>
                                            <p:cond delay="1499"/>
                                          </p:stCondLst>
                                        </p:cTn>
                                        <p:tgtEl>
                                          <p:spTgt spid="7"/>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1500"/>
                                        <p:tgtEl>
                                          <p:spTgt spid="8"/>
                                        </p:tgtEl>
                                      </p:cBhvr>
                                    </p:animEffect>
                                    <p:set>
                                      <p:cBhvr>
                                        <p:cTn id="20" dur="1" fill="hold">
                                          <p:stCondLst>
                                            <p:cond delay="1499"/>
                                          </p:stCondLst>
                                        </p:cTn>
                                        <p:tgtEl>
                                          <p:spTgt spid="8"/>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936" y="33759"/>
            <a:ext cx="9611265" cy="1143000"/>
          </a:xfrm>
        </p:spPr>
        <p:txBody>
          <a:bodyPr>
            <a:noAutofit/>
          </a:bodyPr>
          <a:lstStyle/>
          <a:p>
            <a:r>
              <a:rPr lang="en-US" sz="3600" b="1" dirty="0" smtClean="0"/>
              <a:t>Progress </a:t>
            </a:r>
            <a:r>
              <a:rPr lang="en-US" sz="3600" b="1" dirty="0"/>
              <a:t>Report </a:t>
            </a:r>
            <a:r>
              <a:rPr lang="en-US" sz="3600" b="1" dirty="0" smtClean="0"/>
              <a:t>&amp;</a:t>
            </a:r>
            <a:r>
              <a:rPr lang="en-US" sz="3600" b="1" dirty="0"/>
              <a:t> </a:t>
            </a:r>
            <a:r>
              <a:rPr lang="en-US" sz="3600" b="1" dirty="0" smtClean="0"/>
              <a:t>CCS </a:t>
            </a:r>
            <a:r>
              <a:rPr lang="en-US" sz="3600" b="1" dirty="0"/>
              <a:t>Anchor Standards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3310" y="2414531"/>
            <a:ext cx="5660774" cy="4374235"/>
          </a:xfrm>
        </p:spPr>
      </p:pic>
      <p:pic>
        <p:nvPicPr>
          <p:cNvPr id="6" name="Picture 5" descr="Screenshot 2017-09-30 16.11.08.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587" y="1441750"/>
            <a:ext cx="5026181" cy="1111492"/>
          </a:xfrm>
          <a:prstGeom prst="rect">
            <a:avLst/>
          </a:prstGeom>
          <a:noFill/>
          <a:ln w="6350" cap="sq">
            <a:solidFill>
              <a:srgbClr val="000000"/>
            </a:solidFill>
            <a:miter lim="800000"/>
            <a:headEnd/>
            <a:tailEnd/>
          </a:ln>
          <a:effectLst>
            <a:outerShdw blurRad="50800" dist="38100" dir="2700000" algn="tl" rotWithShape="0">
              <a:srgbClr val="000000">
                <a:alpha val="42999"/>
              </a:srgbClr>
            </a:outerShdw>
          </a:effectLst>
          <a:extLst>
            <a:ext uri="{909E8E84-426E-40dd-AFC4-6F175D3DCCD1}">
              <a14:hiddenFill xmlns="" xmlns:a14="http://schemas.microsoft.com/office/drawing/2010/main">
                <a:solidFill>
                  <a:srgbClr val="FFFFFF"/>
                </a:solidFill>
              </a14:hiddenFill>
            </a:ext>
          </a:extLst>
        </p:spPr>
      </p:pic>
      <p:sp>
        <p:nvSpPr>
          <p:cNvPr id="7" name="Down Arrow 6"/>
          <p:cNvSpPr/>
          <p:nvPr/>
        </p:nvSpPr>
        <p:spPr>
          <a:xfrm rot="19781482">
            <a:off x="3719820" y="1431537"/>
            <a:ext cx="295764" cy="4172967"/>
          </a:xfrm>
          <a:prstGeom prst="downArrow">
            <a:avLst/>
          </a:prstGeom>
          <a:solidFill>
            <a:srgbClr val="FF8AD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2462892" y="1899793"/>
            <a:ext cx="325253" cy="1029476"/>
          </a:xfrm>
          <a:prstGeom prst="downArrow">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rot="17329797">
            <a:off x="4671721" y="1095531"/>
            <a:ext cx="325253" cy="2963643"/>
          </a:xfrm>
          <a:prstGeom prst="downArrow">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rot="19758060">
            <a:off x="3014516" y="2217541"/>
            <a:ext cx="325253" cy="813053"/>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p:nvSpPr>
        <p:spPr>
          <a:xfrm rot="17676355">
            <a:off x="3929013" y="2028460"/>
            <a:ext cx="325253" cy="1399817"/>
          </a:xfrm>
          <a:prstGeom prst="downArrow">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wn Arrow 11"/>
          <p:cNvSpPr/>
          <p:nvPr/>
        </p:nvSpPr>
        <p:spPr>
          <a:xfrm rot="1828206">
            <a:off x="7433600" y="4621539"/>
            <a:ext cx="269850" cy="1180973"/>
          </a:xfrm>
          <a:prstGeom prst="downArrow">
            <a:avLst>
              <a:gd name="adj1" fmla="val 64616"/>
              <a:gd name="adj2" fmla="val 50000"/>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rot="17676355">
            <a:off x="3602566" y="4783575"/>
            <a:ext cx="325253" cy="2082546"/>
          </a:xfrm>
          <a:prstGeom prst="downArrow">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5759350" y="1564765"/>
            <a:ext cx="2452531" cy="584775"/>
          </a:xfrm>
          <a:prstGeom prst="rect">
            <a:avLst/>
          </a:prstGeom>
          <a:noFill/>
        </p:spPr>
        <p:txBody>
          <a:bodyPr wrap="none" rtlCol="0">
            <a:spAutoFit/>
          </a:bodyPr>
          <a:lstStyle/>
          <a:p>
            <a:r>
              <a:rPr lang="en-US" sz="3200" b="1" dirty="0" smtClean="0"/>
              <a:t>Turn and Talk</a:t>
            </a:r>
            <a:endParaRPr lang="en-US" sz="3200" b="1" dirty="0"/>
          </a:p>
        </p:txBody>
      </p:sp>
    </p:spTree>
    <p:extLst>
      <p:ext uri="{BB962C8B-B14F-4D97-AF65-F5344CB8AC3E}">
        <p14:creationId xmlns:p14="http://schemas.microsoft.com/office/powerpoint/2010/main" val="30688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grpId="1" nodeType="clickEffect">
                                  <p:stCondLst>
                                    <p:cond delay="0"/>
                                  </p:stCondLst>
                                  <p:childTnLst>
                                    <p:animEffect transition="out" filter="dissolv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9" presetClass="exit" presetSubtype="0" fill="hold" grpId="1" nodeType="withEffect">
                                  <p:stCondLst>
                                    <p:cond delay="0"/>
                                  </p:stCondLst>
                                  <p:childTnLst>
                                    <p:animEffect transition="out" filter="dissolve">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par>
                                <p:cTn id="35" presetID="9" presetClass="exit" presetSubtype="0" fill="hold" grpId="1" nodeType="withEffect">
                                  <p:stCondLst>
                                    <p:cond delay="0"/>
                                  </p:stCondLst>
                                  <p:childTnLst>
                                    <p:animEffect transition="out" filter="dissolv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par>
                                <p:cTn id="38" presetID="9" presetClass="exit" presetSubtype="0" fill="hold" grpId="1" nodeType="withEffect">
                                  <p:stCondLst>
                                    <p:cond delay="0"/>
                                  </p:stCondLst>
                                  <p:childTnLst>
                                    <p:animEffect transition="out" filter="dissolv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par>
                                <p:cTn id="41" presetID="9" presetClass="exit" presetSubtype="0" fill="hold" grpId="1" nodeType="withEffect">
                                  <p:stCondLst>
                                    <p:cond delay="0"/>
                                  </p:stCondLst>
                                  <p:childTnLst>
                                    <p:animEffect transition="out" filter="dissolve">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1" nodeType="click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1" animBg="1"/>
      <p:bldP spid="13"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Progress </a:t>
            </a:r>
            <a:r>
              <a:rPr lang="en-US" sz="3600" b="1" dirty="0"/>
              <a:t>Report </a:t>
            </a:r>
            <a:r>
              <a:rPr lang="en-US" sz="3600" b="1" dirty="0" smtClean="0"/>
              <a:t>&amp; CCS by Grade Level </a:t>
            </a:r>
            <a:endParaRPr lang="en-US" sz="3600" b="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1798" y="1417639"/>
            <a:ext cx="7049581" cy="5447404"/>
          </a:xfrm>
        </p:spPr>
      </p:pic>
      <p:sp>
        <p:nvSpPr>
          <p:cNvPr id="10" name="Down Arrow 9"/>
          <p:cNvSpPr/>
          <p:nvPr/>
        </p:nvSpPr>
        <p:spPr>
          <a:xfrm rot="1828206">
            <a:off x="7168752" y="4105523"/>
            <a:ext cx="325253" cy="1792687"/>
          </a:xfrm>
          <a:prstGeom prst="downArrow">
            <a:avLst>
              <a:gd name="adj1" fmla="val 64616"/>
              <a:gd name="adj2" fmla="val 50000"/>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1918"/>
          <a:stretch/>
        </p:blipFill>
        <p:spPr>
          <a:xfrm>
            <a:off x="390529" y="2452663"/>
            <a:ext cx="1695515" cy="2305604"/>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b="11475"/>
          <a:stretch/>
        </p:blipFill>
        <p:spPr>
          <a:xfrm>
            <a:off x="2073459" y="2436674"/>
            <a:ext cx="1720684" cy="2092993"/>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b="4277"/>
          <a:stretch/>
        </p:blipFill>
        <p:spPr>
          <a:xfrm>
            <a:off x="3794143" y="2607741"/>
            <a:ext cx="1834347" cy="2370660"/>
          </a:xfrm>
          <a:prstGeom prst="rect">
            <a:avLst/>
          </a:prstGeom>
        </p:spPr>
      </p:pic>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t="-1" b="4397"/>
          <a:stretch/>
        </p:blipFill>
        <p:spPr>
          <a:xfrm>
            <a:off x="5494119" y="2380214"/>
            <a:ext cx="1746477" cy="2276454"/>
          </a:xfrm>
          <a:prstGeom prst="rect">
            <a:avLst/>
          </a:prstGeom>
        </p:spPr>
      </p:pic>
      <p:sp>
        <p:nvSpPr>
          <p:cNvPr id="14" name="TextBox 13"/>
          <p:cNvSpPr txBox="1"/>
          <p:nvPr/>
        </p:nvSpPr>
        <p:spPr>
          <a:xfrm>
            <a:off x="7544338" y="1807634"/>
            <a:ext cx="1308911" cy="1569660"/>
          </a:xfrm>
          <a:prstGeom prst="rect">
            <a:avLst/>
          </a:prstGeom>
          <a:noFill/>
        </p:spPr>
        <p:txBody>
          <a:bodyPr wrap="square" rtlCol="0">
            <a:spAutoFit/>
          </a:bodyPr>
          <a:lstStyle/>
          <a:p>
            <a:pPr algn="ctr"/>
            <a:r>
              <a:rPr lang="en-US" sz="3200" b="1" dirty="0" smtClean="0"/>
              <a:t>Turn </a:t>
            </a:r>
          </a:p>
          <a:p>
            <a:pPr algn="ctr"/>
            <a:r>
              <a:rPr lang="en-US" sz="3200" b="1" dirty="0" smtClean="0"/>
              <a:t>&amp; </a:t>
            </a:r>
          </a:p>
          <a:p>
            <a:pPr algn="ctr"/>
            <a:r>
              <a:rPr lang="en-US" sz="3200" b="1" dirty="0" smtClean="0"/>
              <a:t>Talk</a:t>
            </a:r>
            <a:endParaRPr lang="en-US" sz="3200" b="1" dirty="0"/>
          </a:p>
        </p:txBody>
      </p:sp>
    </p:spTree>
    <p:extLst>
      <p:ext uri="{BB962C8B-B14F-4D97-AF65-F5344CB8AC3E}">
        <p14:creationId xmlns:p14="http://schemas.microsoft.com/office/powerpoint/2010/main" val="1803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160677"/>
            <a:ext cx="8229600" cy="1143000"/>
          </a:xfrm>
        </p:spPr>
        <p:txBody>
          <a:bodyPr>
            <a:noAutofit/>
          </a:bodyPr>
          <a:lstStyle/>
          <a:p>
            <a:r>
              <a:rPr lang="en-US" sz="3600" b="1" dirty="0" smtClean="0"/>
              <a:t>Developing Standards Based Progress Report Grades</a:t>
            </a:r>
            <a:endParaRPr lang="en-US" sz="36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5258" y="832412"/>
            <a:ext cx="2088164" cy="6250477"/>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9931" y="2236363"/>
            <a:ext cx="3190335" cy="4418653"/>
          </a:xfrm>
          <a:prstGeom prst="rect">
            <a:avLst/>
          </a:prstGeom>
        </p:spPr>
      </p:pic>
      <p:sp>
        <p:nvSpPr>
          <p:cNvPr id="4" name="TextBox 3"/>
          <p:cNvSpPr txBox="1"/>
          <p:nvPr/>
        </p:nvSpPr>
        <p:spPr>
          <a:xfrm>
            <a:off x="257606" y="1303676"/>
            <a:ext cx="4219169" cy="5324535"/>
          </a:xfrm>
          <a:prstGeom prst="rect">
            <a:avLst/>
          </a:prstGeom>
          <a:noFill/>
        </p:spPr>
        <p:txBody>
          <a:bodyPr wrap="square" rtlCol="0">
            <a:spAutoFit/>
          </a:bodyPr>
          <a:lstStyle/>
          <a:p>
            <a:pPr>
              <a:spcBef>
                <a:spcPts val="600"/>
              </a:spcBef>
            </a:pPr>
            <a:r>
              <a:rPr lang="en-US" sz="3200" dirty="0" smtClean="0"/>
              <a:t>Dialogue: </a:t>
            </a:r>
          </a:p>
          <a:p>
            <a:pPr marL="285750" indent="-285750">
              <a:spcBef>
                <a:spcPts val="600"/>
              </a:spcBef>
              <a:spcAft>
                <a:spcPts val="1200"/>
              </a:spcAft>
              <a:buFont typeface="Arial" charset="0"/>
              <a:buChar char="•"/>
            </a:pPr>
            <a:r>
              <a:rPr lang="en-US" sz="3600" dirty="0" smtClean="0"/>
              <a:t>What CA content </a:t>
            </a:r>
            <a:r>
              <a:rPr lang="en-US" sz="3600" dirty="0"/>
              <a:t>s</a:t>
            </a:r>
            <a:r>
              <a:rPr lang="en-US" sz="3600" dirty="0" smtClean="0"/>
              <a:t>tandards have you identified as focus standards for your grade level?</a:t>
            </a:r>
          </a:p>
          <a:p>
            <a:pPr marL="285750" indent="-285750">
              <a:spcBef>
                <a:spcPts val="600"/>
              </a:spcBef>
              <a:buFont typeface="Arial" charset="0"/>
              <a:buChar char="•"/>
            </a:pPr>
            <a:r>
              <a:rPr lang="en-US" sz="3600" dirty="0" smtClean="0"/>
              <a:t>Which standards have you taught thus far this year?</a:t>
            </a:r>
          </a:p>
        </p:txBody>
      </p:sp>
    </p:spTree>
    <p:extLst>
      <p:ext uri="{BB962C8B-B14F-4D97-AF65-F5344CB8AC3E}">
        <p14:creationId xmlns:p14="http://schemas.microsoft.com/office/powerpoint/2010/main" val="2000200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13465</TotalTime>
  <Words>952</Words>
  <Application>Microsoft Macintosh PowerPoint</Application>
  <PresentationFormat>On-screen Show (4:3)</PresentationFormat>
  <Paragraphs>103</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Calibri</vt:lpstr>
      <vt:lpstr>Arial</vt:lpstr>
      <vt:lpstr>Office Theme</vt:lpstr>
      <vt:lpstr>PowerPoint Presentation</vt:lpstr>
      <vt:lpstr>PowerPoint Presentation</vt:lpstr>
      <vt:lpstr>Progress Report &amp; CCS Anchor Standards</vt:lpstr>
      <vt:lpstr>Progress Report &amp; CCS by Grade Level </vt:lpstr>
      <vt:lpstr>Developing Standards Based Progress Report Grades</vt:lpstr>
    </vt:vector>
  </TitlesOfParts>
  <Company>Microsoft</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Wedaa, Theresa</cp:lastModifiedBy>
  <cp:revision>386</cp:revision>
  <cp:lastPrinted>2017-10-02T16:32:02Z</cp:lastPrinted>
  <dcterms:created xsi:type="dcterms:W3CDTF">2013-08-21T19:17:07Z</dcterms:created>
  <dcterms:modified xsi:type="dcterms:W3CDTF">2017-10-23T17:38:47Z</dcterms:modified>
</cp:coreProperties>
</file>